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59" r:id="rId12"/>
    <p:sldId id="267" r:id="rId13"/>
    <p:sldId id="268" r:id="rId14"/>
    <p:sldId id="275" r:id="rId15"/>
    <p:sldId id="270" r:id="rId16"/>
    <p:sldId id="271" r:id="rId17"/>
    <p:sldId id="272" r:id="rId18"/>
    <p:sldId id="274" r:id="rId19"/>
  </p:sldIdLst>
  <p:sldSz cx="14630400" cy="8229600"/>
  <p:notesSz cx="8229600" cy="14630400"/>
  <p:embeddedFontLst>
    <p:embeddedFont>
      <p:font typeface="Instrument Sans Medium" panose="02010600030101010101" charset="0"/>
      <p:regular r:id="rId21"/>
    </p:embeddedFont>
    <p:embeddedFont>
      <p:font typeface="Inter" panose="02010600030101010101" charset="0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85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  <p:extLst>
      <p:ext uri="{BB962C8B-B14F-4D97-AF65-F5344CB8AC3E}">
        <p14:creationId xmlns:p14="http://schemas.microsoft.com/office/powerpoint/2010/main" val="245155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007.00072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arxiv.org/abs/2212.09720" TargetMode="External"/><Relationship Id="rId12" Type="http://schemas.openxmlformats.org/officeDocument/2006/relationships/hyperlink" Target="https://arxiv.org/abs/2503.0130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rxiv.org/abs/2501.12948" TargetMode="External"/><Relationship Id="rId11" Type="http://schemas.openxmlformats.org/officeDocument/2006/relationships/hyperlink" Target="https://huggingface.co/datasets/DigitalLearningGmbH/MATH-lighteval" TargetMode="External"/><Relationship Id="rId5" Type="http://schemas.openxmlformats.org/officeDocument/2006/relationships/hyperlink" Target="https://hkust-nlp.notion.site/simplerl-reason" TargetMode="External"/><Relationship Id="rId10" Type="http://schemas.openxmlformats.org/officeDocument/2006/relationships/hyperlink" Target="https://huggingface.co/datasets/open-r1/OpenR1-Math-220k" TargetMode="External"/><Relationship Id="rId4" Type="http://schemas.openxmlformats.org/officeDocument/2006/relationships/hyperlink" Target="https://github.com/huggingface/open-r1" TargetMode="External"/><Relationship Id="rId9" Type="http://schemas.openxmlformats.org/officeDocument/2006/relationships/hyperlink" Target="https://arxiv.org/abs/2205.1413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3.Train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369" y="1411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Thinking Large Language Model Project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9" y="4404596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report provides a detailed introduction to the “Thinking Large Language Model" project, including its background, process, and evaluation. Inspired by DeepSeek R1, this project replicates the Open R1 project, aiming to develop a language model with powerful reasoning capabilities in mathematical tasks. Through a two-stage optimization process, we combined fine-tuning techniques and reinforcement learning to improve the model's efficiency and performance.</a:t>
            </a:r>
            <a:endParaRPr lang="en-US" sz="175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A25FC8-C1F4-3C06-AFDE-122B1E4E5D58}"/>
              </a:ext>
            </a:extLst>
          </p:cNvPr>
          <p:cNvSpPr txBox="1"/>
          <p:nvPr/>
        </p:nvSpPr>
        <p:spPr>
          <a:xfrm>
            <a:off x="6214369" y="3201283"/>
            <a:ext cx="73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By </a:t>
            </a:r>
            <a:r>
              <a:rPr lang="zh-CN" altLang="en-US" sz="2400" dirty="0">
                <a:solidFill>
                  <a:schemeClr val="bg1"/>
                </a:solidFill>
              </a:rPr>
              <a:t>王志杰</a:t>
            </a:r>
            <a:r>
              <a:rPr lang="en-US" altLang="zh-CN" sz="2400" dirty="0">
                <a:solidFill>
                  <a:schemeClr val="bg1"/>
                </a:solidFill>
              </a:rPr>
              <a:t>-zhijie-19,</a:t>
            </a:r>
            <a:r>
              <a:rPr lang="zh-CN" altLang="en-US" sz="2400" dirty="0">
                <a:solidFill>
                  <a:schemeClr val="bg1"/>
                </a:solidFill>
              </a:rPr>
              <a:t>段元恒</a:t>
            </a:r>
            <a:r>
              <a:rPr lang="en-US" altLang="zh-CN" sz="2400" dirty="0">
                <a:solidFill>
                  <a:schemeClr val="bg1"/>
                </a:solidFill>
              </a:rPr>
              <a:t>-jerry-20,</a:t>
            </a:r>
            <a:r>
              <a:rPr lang="zh-CN" altLang="en-US" sz="2400" dirty="0">
                <a:solidFill>
                  <a:schemeClr val="bg1"/>
                </a:solidFill>
              </a:rPr>
              <a:t>盛一诺</a:t>
            </a:r>
            <a:r>
              <a:rPr lang="en-US" altLang="zh-CN" sz="2400" dirty="0">
                <a:solidFill>
                  <a:schemeClr val="bg1"/>
                </a:solidFill>
              </a:rPr>
              <a:t>-Ethan-22,</a:t>
            </a:r>
            <a:r>
              <a:rPr lang="zh-CN" altLang="en-US" sz="2400" dirty="0">
                <a:solidFill>
                  <a:schemeClr val="bg1"/>
                </a:solidFill>
              </a:rPr>
              <a:t>王泽臻</a:t>
            </a:r>
            <a:r>
              <a:rPr lang="en-US" altLang="zh-CN" sz="2400" dirty="0">
                <a:solidFill>
                  <a:schemeClr val="bg1"/>
                </a:solidFill>
              </a:rPr>
              <a:t>-Jason-23,</a:t>
            </a:r>
            <a:r>
              <a:rPr lang="zh-CN" altLang="en-US" sz="2400" dirty="0">
                <a:solidFill>
                  <a:schemeClr val="bg1"/>
                </a:solidFill>
              </a:rPr>
              <a:t>刘姜楠</a:t>
            </a:r>
            <a:r>
              <a:rPr lang="en-US" altLang="zh-CN" sz="2400" dirty="0">
                <a:solidFill>
                  <a:schemeClr val="bg1"/>
                </a:solidFill>
              </a:rPr>
              <a:t>-Tim-21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7933"/>
            <a:ext cx="6222563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LoRA specific operation: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787" y="1740813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•1.Preprocess the dataset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3787" y="2343269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•1.1Download the grade-school-math-master and OpenR1-Math-220k (default) datasets.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3787" y="2945725"/>
            <a:ext cx="130828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•1.2 Clean the answer fields in the dataset; format each sample in the dataset into the input format for the Qwen large language model.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3787" y="3901916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•1.3Save the preprocessed dataset.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3787" y="4628732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•2.LoRA Training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3787" y="5355548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•2.1Load the dataset and model.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3787" y="6082364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•2.2Configure LoRA parameters and apply them to the model.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3787" y="6647867"/>
            <a:ext cx="130828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•2.3 Start training and save the results. The final results are obtained through multiple adjustments of the training parameters.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57193"/>
            <a:ext cx="9371767" cy="4948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60582"/>
            <a:ext cx="93717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10726579" y="3406021"/>
            <a:ext cx="311753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GRPO Process</a:t>
            </a:r>
            <a:endParaRPr lang="en-US" sz="4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316" y="492443"/>
            <a:ext cx="8834318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GRPO reinforcement learning optimization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5316" y="3652599"/>
            <a:ext cx="13379768" cy="22860"/>
          </a:xfrm>
          <a:prstGeom prst="roundRect">
            <a:avLst>
              <a:gd name="adj" fmla="val 117245"/>
            </a:avLst>
          </a:prstGeom>
          <a:solidFill>
            <a:srgbClr val="5C5C61"/>
          </a:solidFill>
          <a:ln/>
        </p:spPr>
      </p:sp>
      <p:sp>
        <p:nvSpPr>
          <p:cNvPr id="4" name="Shape 2"/>
          <p:cNvSpPr/>
          <p:nvPr/>
        </p:nvSpPr>
        <p:spPr>
          <a:xfrm>
            <a:off x="3236238" y="3116580"/>
            <a:ext cx="22860" cy="536019"/>
          </a:xfrm>
          <a:prstGeom prst="roundRect">
            <a:avLst>
              <a:gd name="adj" fmla="val 117245"/>
            </a:avLst>
          </a:prstGeom>
          <a:solidFill>
            <a:srgbClr val="5C5C61"/>
          </a:solidFill>
          <a:ln/>
        </p:spPr>
      </p:sp>
      <p:sp>
        <p:nvSpPr>
          <p:cNvPr id="5" name="Shape 3"/>
          <p:cNvSpPr/>
          <p:nvPr/>
        </p:nvSpPr>
        <p:spPr>
          <a:xfrm>
            <a:off x="3046690" y="3451622"/>
            <a:ext cx="401955" cy="40195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6" name="Text 4"/>
          <p:cNvSpPr/>
          <p:nvPr/>
        </p:nvSpPr>
        <p:spPr>
          <a:xfrm>
            <a:off x="3113663" y="3485138"/>
            <a:ext cx="26801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2130862" y="1979890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Starting Model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03910" y="2366248"/>
            <a:ext cx="4887516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with "Thinking LLM-Distill", a pre-trained model used for the reinforcement learning phase of training.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947886" y="3652599"/>
            <a:ext cx="22860" cy="536019"/>
          </a:xfrm>
          <a:prstGeom prst="roundRect">
            <a:avLst>
              <a:gd name="adj" fmla="val 117245"/>
            </a:avLst>
          </a:prstGeom>
          <a:solidFill>
            <a:srgbClr val="5C5C61"/>
          </a:solidFill>
          <a:ln/>
        </p:spPr>
      </p:sp>
      <p:sp>
        <p:nvSpPr>
          <p:cNvPr id="10" name="Shape 8"/>
          <p:cNvSpPr/>
          <p:nvPr/>
        </p:nvSpPr>
        <p:spPr>
          <a:xfrm>
            <a:off x="5758339" y="3451622"/>
            <a:ext cx="401955" cy="40195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1" name="Text 9"/>
          <p:cNvSpPr/>
          <p:nvPr/>
        </p:nvSpPr>
        <p:spPr>
          <a:xfrm>
            <a:off x="5825311" y="3485138"/>
            <a:ext cx="26801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4186833" y="4367213"/>
            <a:ext cx="354496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Generation and reward calculation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515558" y="4753570"/>
            <a:ext cx="4887516" cy="857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prompts in the dataset to generate model answers and calculate the advantages of the answers through reward functions.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8659535" y="3116580"/>
            <a:ext cx="22860" cy="536019"/>
          </a:xfrm>
          <a:prstGeom prst="roundRect">
            <a:avLst>
              <a:gd name="adj" fmla="val 117245"/>
            </a:avLst>
          </a:prstGeom>
          <a:solidFill>
            <a:srgbClr val="5C5C61"/>
          </a:solidFill>
          <a:ln/>
        </p:spPr>
      </p:sp>
      <p:sp>
        <p:nvSpPr>
          <p:cNvPr id="15" name="Shape 13"/>
          <p:cNvSpPr/>
          <p:nvPr/>
        </p:nvSpPr>
        <p:spPr>
          <a:xfrm>
            <a:off x="8469987" y="3451622"/>
            <a:ext cx="401955" cy="40195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6" name="Text 14"/>
          <p:cNvSpPr/>
          <p:nvPr/>
        </p:nvSpPr>
        <p:spPr>
          <a:xfrm>
            <a:off x="8536960" y="3485138"/>
            <a:ext cx="26801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7300913" y="1408152"/>
            <a:ext cx="274010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KL-Divergence calculation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27207" y="1794510"/>
            <a:ext cx="4887516" cy="114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policy of the reference dataset is used to calculate KL-Divergence with the existing policy to ensure that the optimized model behavior is consistent with the baseline model.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11371183" y="3652599"/>
            <a:ext cx="22860" cy="536019"/>
          </a:xfrm>
          <a:prstGeom prst="roundRect">
            <a:avLst>
              <a:gd name="adj" fmla="val 117245"/>
            </a:avLst>
          </a:prstGeom>
          <a:solidFill>
            <a:srgbClr val="5C5C61"/>
          </a:solidFill>
          <a:ln/>
        </p:spPr>
      </p:sp>
      <p:sp>
        <p:nvSpPr>
          <p:cNvPr id="20" name="Shape 18"/>
          <p:cNvSpPr/>
          <p:nvPr/>
        </p:nvSpPr>
        <p:spPr>
          <a:xfrm>
            <a:off x="11181636" y="3451622"/>
            <a:ext cx="401955" cy="40195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21" name="Text 19"/>
          <p:cNvSpPr/>
          <p:nvPr/>
        </p:nvSpPr>
        <p:spPr>
          <a:xfrm>
            <a:off x="11248608" y="3485138"/>
            <a:ext cx="26801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9664541" y="4367213"/>
            <a:ext cx="343614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Loss calculation and optimization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938855" y="4753570"/>
            <a:ext cx="4887516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calculating advantages and KL-Divergence, we get the loss value and optimize the model.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25316" y="6013133"/>
            <a:ext cx="401955" cy="40195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25" name="Text 23"/>
          <p:cNvSpPr/>
          <p:nvPr/>
        </p:nvSpPr>
        <p:spPr>
          <a:xfrm>
            <a:off x="692289" y="6046649"/>
            <a:ext cx="26801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205865" y="6013133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 Reward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205865" y="6399490"/>
            <a:ext cx="602003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Rewards are given based on the accuracy of the answer.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7404497" y="6013133"/>
            <a:ext cx="401955" cy="40195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29" name="Text 27"/>
          <p:cNvSpPr/>
          <p:nvPr/>
        </p:nvSpPr>
        <p:spPr>
          <a:xfrm>
            <a:off x="7471470" y="6046649"/>
            <a:ext cx="26801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30" name="Text 28"/>
          <p:cNvSpPr/>
          <p:nvPr/>
        </p:nvSpPr>
        <p:spPr>
          <a:xfrm>
            <a:off x="7985046" y="6013133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 Reward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7985046" y="6399490"/>
            <a:ext cx="602003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Rewards will be given based on the format and clarity of the answer.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625316" y="7064931"/>
            <a:ext cx="401955" cy="401955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33" name="Text 31"/>
          <p:cNvSpPr/>
          <p:nvPr/>
        </p:nvSpPr>
        <p:spPr>
          <a:xfrm>
            <a:off x="692289" y="7098447"/>
            <a:ext cx="26801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34" name="Text 32"/>
          <p:cNvSpPr/>
          <p:nvPr/>
        </p:nvSpPr>
        <p:spPr>
          <a:xfrm>
            <a:off x="1205865" y="7064931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Reflection Reward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1205865" y="7451288"/>
            <a:ext cx="12799219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Rewards are given based on the model's ability to self-reflect and improve.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258" y="1063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04229" y="920911"/>
            <a:ext cx="284559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1.aime24: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204229" y="1405592"/>
            <a:ext cx="40986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American Invitational Mathematics Examination in 2024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521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219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4229" y="2368552"/>
            <a:ext cx="284559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2.math_500: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40258" y="2920382"/>
            <a:ext cx="5010212" cy="1213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MATH500 is a carefully selected subset of 500 problems from the extensive MATH dataset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40257" y="3986346"/>
            <a:ext cx="3046825" cy="772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3.GPQA:Diamond: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140258" y="4833462"/>
            <a:ext cx="41626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dataset is a subset of the Graduate-Level Google-Proof Q&amp;A Benchmark (GPQA), containing 198 challenging questions in biology, physics, and chemistry.</a:t>
            </a:r>
            <a:endParaRPr lang="en-US" sz="1750" dirty="0"/>
          </a:p>
        </p:txBody>
      </p:sp>
      <p:pic>
        <p:nvPicPr>
          <p:cNvPr id="14" name="图片 13" descr="Figure_1">
            <a:extLst>
              <a:ext uri="{FF2B5EF4-FFF2-40B4-BE49-F238E27FC236}">
                <a16:creationId xmlns:a16="http://schemas.microsoft.com/office/drawing/2014/main" id="{53A2EA35-5161-D680-D364-4370438C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16" y="1567364"/>
            <a:ext cx="9457083" cy="59390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504" y="476488"/>
            <a:ext cx="6247328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Experimental Results Overview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06504" y="1364575"/>
            <a:ext cx="13417391" cy="6405920"/>
          </a:xfrm>
          <a:prstGeom prst="roundRect">
            <a:avLst>
              <a:gd name="adj" fmla="val 40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14124" y="1372195"/>
            <a:ext cx="13402151" cy="5004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87360" y="1483757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141708" y="1483757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MATH-500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492246" y="1483757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gpqa:diamond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0842784" y="1483757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AIME_2024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14124" y="1872615"/>
            <a:ext cx="13402151" cy="5004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87360" y="1984177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Qwen2.5-Math-1.5B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4141708" y="1984177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45.4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492246" y="1984177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27.27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10842784" y="1984177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10.00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14124" y="2373035"/>
            <a:ext cx="13402151" cy="5004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87360" y="2484596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Qwen2.5-Math-7B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4141708" y="2484596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58.6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492246" y="2484596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26.26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10842784" y="2484596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16.67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14124" y="2873454"/>
            <a:ext cx="13402151" cy="5004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87360" y="2985016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Qwen2.5-Math-1.5B-sft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4141708" y="2985016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58.2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492246" y="2985016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35.35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10842784" y="2985016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3.33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14124" y="3373874"/>
            <a:ext cx="13402151" cy="7777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87360" y="3485436"/>
            <a:ext cx="3000256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Qwen2.5-Math-1.5B-Math-LoRA-Merged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4141708" y="3485436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42.2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7492246" y="3485436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30.81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10842784" y="3485436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6.67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614124" y="4151590"/>
            <a:ext cx="13402151" cy="777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87360" y="4263152"/>
            <a:ext cx="3000256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Qwen-2.5-Math-1.5B-Thinking(sft+grpo)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4141708" y="4263152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50.0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7492246" y="4263152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26.26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10842784" y="4263152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13.33</a:t>
            </a:r>
            <a:endParaRPr lang="en-US" sz="1350" dirty="0"/>
          </a:p>
        </p:txBody>
      </p:sp>
      <p:sp>
        <p:nvSpPr>
          <p:cNvPr id="34" name="Shape 32"/>
          <p:cNvSpPr/>
          <p:nvPr/>
        </p:nvSpPr>
        <p:spPr>
          <a:xfrm>
            <a:off x="614124" y="4929307"/>
            <a:ext cx="13402151" cy="7777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87360" y="5040868"/>
            <a:ext cx="3000256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Qwen-2.5-Math-1.5B-Thinking(only grpo)</a:t>
            </a:r>
            <a:endParaRPr lang="en-US" sz="1350" dirty="0"/>
          </a:p>
        </p:txBody>
      </p:sp>
      <p:sp>
        <p:nvSpPr>
          <p:cNvPr id="36" name="Text 34"/>
          <p:cNvSpPr/>
          <p:nvPr/>
        </p:nvSpPr>
        <p:spPr>
          <a:xfrm>
            <a:off x="4141708" y="5040868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54.6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7492246" y="5040868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25.76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10842784" y="5040868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13.33</a:t>
            </a:r>
            <a:endParaRPr lang="en-US" sz="1350" dirty="0"/>
          </a:p>
        </p:txBody>
      </p:sp>
      <p:sp>
        <p:nvSpPr>
          <p:cNvPr id="39" name="Shape 37"/>
          <p:cNvSpPr/>
          <p:nvPr/>
        </p:nvSpPr>
        <p:spPr>
          <a:xfrm>
            <a:off x="614124" y="5707023"/>
            <a:ext cx="13402151" cy="5004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787360" y="5818584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Qwen2.5-Math-7B-sft</a:t>
            </a:r>
            <a:endParaRPr lang="en-US" sz="1350" dirty="0"/>
          </a:p>
        </p:txBody>
      </p:sp>
      <p:sp>
        <p:nvSpPr>
          <p:cNvPr id="41" name="Text 39"/>
          <p:cNvSpPr/>
          <p:nvPr/>
        </p:nvSpPr>
        <p:spPr>
          <a:xfrm>
            <a:off x="4141708" y="5818584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66.2</a:t>
            </a:r>
            <a:endParaRPr lang="en-US" sz="1350" dirty="0"/>
          </a:p>
        </p:txBody>
      </p:sp>
      <p:sp>
        <p:nvSpPr>
          <p:cNvPr id="42" name="Text 40"/>
          <p:cNvSpPr/>
          <p:nvPr/>
        </p:nvSpPr>
        <p:spPr>
          <a:xfrm>
            <a:off x="7492246" y="5818584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37.37</a:t>
            </a:r>
            <a:endParaRPr lang="en-US" sz="1350" dirty="0"/>
          </a:p>
        </p:txBody>
      </p:sp>
      <p:sp>
        <p:nvSpPr>
          <p:cNvPr id="43" name="Text 41"/>
          <p:cNvSpPr/>
          <p:nvPr/>
        </p:nvSpPr>
        <p:spPr>
          <a:xfrm>
            <a:off x="10842784" y="5818584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16.67</a:t>
            </a:r>
            <a:endParaRPr lang="en-US" sz="1350" dirty="0"/>
          </a:p>
        </p:txBody>
      </p:sp>
      <p:sp>
        <p:nvSpPr>
          <p:cNvPr id="44" name="Shape 42"/>
          <p:cNvSpPr/>
          <p:nvPr/>
        </p:nvSpPr>
        <p:spPr>
          <a:xfrm>
            <a:off x="614124" y="6207443"/>
            <a:ext cx="13402151" cy="7777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787360" y="6319004"/>
            <a:ext cx="3000256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Qwen-2.5-Math-7B-Thinking(sft+grpo)</a:t>
            </a:r>
            <a:endParaRPr lang="en-US" sz="1350" dirty="0"/>
          </a:p>
        </p:txBody>
      </p:sp>
      <p:sp>
        <p:nvSpPr>
          <p:cNvPr id="46" name="Text 44"/>
          <p:cNvSpPr/>
          <p:nvPr/>
        </p:nvSpPr>
        <p:spPr>
          <a:xfrm>
            <a:off x="4141708" y="6319004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57.6</a:t>
            </a:r>
            <a:endParaRPr lang="en-US" sz="1350" dirty="0"/>
          </a:p>
        </p:txBody>
      </p:sp>
      <p:sp>
        <p:nvSpPr>
          <p:cNvPr id="47" name="Text 45"/>
          <p:cNvSpPr/>
          <p:nvPr/>
        </p:nvSpPr>
        <p:spPr>
          <a:xfrm>
            <a:off x="7492246" y="6319004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41.41</a:t>
            </a:r>
            <a:endParaRPr lang="en-US" sz="1350" dirty="0"/>
          </a:p>
        </p:txBody>
      </p:sp>
      <p:sp>
        <p:nvSpPr>
          <p:cNvPr id="48" name="Text 46"/>
          <p:cNvSpPr/>
          <p:nvPr/>
        </p:nvSpPr>
        <p:spPr>
          <a:xfrm>
            <a:off x="10842784" y="6319004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16.67</a:t>
            </a:r>
            <a:endParaRPr lang="en-US" sz="1350" dirty="0"/>
          </a:p>
        </p:txBody>
      </p:sp>
      <p:sp>
        <p:nvSpPr>
          <p:cNvPr id="49" name="Shape 47"/>
          <p:cNvSpPr/>
          <p:nvPr/>
        </p:nvSpPr>
        <p:spPr>
          <a:xfrm>
            <a:off x="614124" y="6985159"/>
            <a:ext cx="13402151" cy="777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87360" y="7096720"/>
            <a:ext cx="3000256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Qwen-2.5-Math-7B-Thinking(only grpo)</a:t>
            </a:r>
            <a:endParaRPr lang="en-US" sz="1350" dirty="0"/>
          </a:p>
        </p:txBody>
      </p:sp>
      <p:sp>
        <p:nvSpPr>
          <p:cNvPr id="51" name="Text 49"/>
          <p:cNvSpPr/>
          <p:nvPr/>
        </p:nvSpPr>
        <p:spPr>
          <a:xfrm>
            <a:off x="4141708" y="7096720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73.8</a:t>
            </a:r>
            <a:endParaRPr lang="en-US" sz="1350" dirty="0"/>
          </a:p>
        </p:txBody>
      </p:sp>
      <p:sp>
        <p:nvSpPr>
          <p:cNvPr id="52" name="Text 50"/>
          <p:cNvSpPr/>
          <p:nvPr/>
        </p:nvSpPr>
        <p:spPr>
          <a:xfrm>
            <a:off x="7492246" y="7096720"/>
            <a:ext cx="299644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34.34</a:t>
            </a:r>
            <a:endParaRPr lang="en-US" sz="1350" dirty="0"/>
          </a:p>
        </p:txBody>
      </p:sp>
      <p:sp>
        <p:nvSpPr>
          <p:cNvPr id="53" name="Text 51"/>
          <p:cNvSpPr/>
          <p:nvPr/>
        </p:nvSpPr>
        <p:spPr>
          <a:xfrm>
            <a:off x="10842784" y="7096720"/>
            <a:ext cx="300025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20.00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834" y="412166"/>
            <a:ext cx="11875770" cy="554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of GRPO training process and reward mechanism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620673" y="3856553"/>
            <a:ext cx="4174093" cy="3406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5235059" y="3403640"/>
            <a:ext cx="2753320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5235059" y="3857982"/>
            <a:ext cx="4174093" cy="3122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9849445" y="3404830"/>
            <a:ext cx="2964656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9849445" y="3859173"/>
            <a:ext cx="4174093" cy="2270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24D064-C07F-61C0-1C87-77204B90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40" y="956918"/>
            <a:ext cx="6174491" cy="37332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02A6CE-7404-3AD9-D854-A53DE3C65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771" y="966402"/>
            <a:ext cx="6174491" cy="37237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19B5CAF-01F1-F195-43C4-B27F143C7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926" y="4823460"/>
            <a:ext cx="6576357" cy="34061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561975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Conclusion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4494" y="1506022"/>
            <a:ext cx="9246394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Baseline Comparison and GRPO Effectiveness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14494" y="2322433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GRPO models outperform Qwen-Math baseline.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4494" y="2955250"/>
            <a:ext cx="8054340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Parameter-Efficient vs. Full Fine-tuning</a:t>
            </a:r>
            <a:endParaRPr lang="en-US" sz="3200" dirty="0"/>
          </a:p>
        </p:txBody>
      </p:sp>
      <p:sp>
        <p:nvSpPr>
          <p:cNvPr id="6" name="Shape 4"/>
          <p:cNvSpPr/>
          <p:nvPr/>
        </p:nvSpPr>
        <p:spPr>
          <a:xfrm>
            <a:off x="714494" y="4001214"/>
            <a:ext cx="459224" cy="459224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7" name="Text 5"/>
          <p:cNvSpPr/>
          <p:nvPr/>
        </p:nvSpPr>
        <p:spPr>
          <a:xfrm>
            <a:off x="790992" y="403943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377791" y="400121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LoRA Merging Issues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377791" y="4442460"/>
            <a:ext cx="583537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LoRA models underperform on test sets.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7237" y="4001214"/>
            <a:ext cx="459224" cy="459224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1" name="Text 9"/>
          <p:cNvSpPr/>
          <p:nvPr/>
        </p:nvSpPr>
        <p:spPr>
          <a:xfrm>
            <a:off x="7493734" y="403943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080534" y="4001214"/>
            <a:ext cx="323409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 Fine-tuning Superiority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080534" y="4442460"/>
            <a:ext cx="583537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SFT models beat LoRA variants.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4494" y="5075277"/>
            <a:ext cx="5366742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Scarcity Challenges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714494" y="5891689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GRPO performance drops when applied to fine-tuned models.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4494" y="6524506"/>
            <a:ext cx="605909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Reflection Reward Validation</a:t>
            </a:r>
            <a:endParaRPr lang="en-US" sz="3200" dirty="0"/>
          </a:p>
        </p:txBody>
      </p:sp>
      <p:sp>
        <p:nvSpPr>
          <p:cNvPr id="17" name="Text 15"/>
          <p:cNvSpPr/>
          <p:nvPr/>
        </p:nvSpPr>
        <p:spPr>
          <a:xfrm>
            <a:off x="714494" y="7340918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completion length shows reflection reward works.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699" y="504111"/>
            <a:ext cx="10927675" cy="56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Experience summary and future research directions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7699" y="1642705"/>
            <a:ext cx="409932" cy="40993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4" name="Text 2"/>
          <p:cNvSpPr/>
          <p:nvPr/>
        </p:nvSpPr>
        <p:spPr>
          <a:xfrm>
            <a:off x="705981" y="1676817"/>
            <a:ext cx="273248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229797" y="1642705"/>
            <a:ext cx="22775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Experience summary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37698" y="2521479"/>
            <a:ext cx="6176487" cy="2078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Computing resource optimization: successfully solved the problem of video memory overflow, and improved the reasoning efficiency by using 4-bit quantization and distributed reasoning.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37697" y="4784511"/>
            <a:ext cx="6176487" cy="282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Fine-tuning and reinforcement learning optimization: the combination of the two significantly improved the performance of the model in mathematical reasoning tasks, especially in difficult mathematical problems.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406283" y="1642705"/>
            <a:ext cx="409932" cy="40993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7"/>
          <p:cNvSpPr/>
          <p:nvPr/>
        </p:nvSpPr>
        <p:spPr>
          <a:xfrm>
            <a:off x="7474565" y="1676817"/>
            <a:ext cx="273248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998381" y="1642705"/>
            <a:ext cx="2771180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research directions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74565" y="2741747"/>
            <a:ext cx="599432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the data set size and improve the generalization ability of the model.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474565" y="5095231"/>
            <a:ext cx="599432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the use of computing resources to further improve the inference speed and efficiency.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539353"/>
            <a:ext cx="7429262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Acknowledgements and References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" y="1521381"/>
            <a:ext cx="99893" cy="1332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8683" y="1450181"/>
            <a:ext cx="177736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Acknowledgements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2102" y="1934408"/>
            <a:ext cx="13386197" cy="5755719"/>
          </a:xfrm>
          <a:prstGeom prst="roundRect">
            <a:avLst>
              <a:gd name="adj" fmla="val 46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9722" y="1942028"/>
            <a:ext cx="13370957" cy="57404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07363" y="2056209"/>
            <a:ext cx="4443532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References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807363" y="2718197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R1: A fully open reproduction of DeepSeek-R1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https://github.com/huggingface/open-r1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07363" y="3055739"/>
            <a:ext cx="1301567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7B Model and 8K Examples: Emerging Reasoning with Reinforcement Learning is Both Effective and Efficient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https://hkust-nlp.notion.site/simplerl-reason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07363" y="3677603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DeepSeek-R1: Incentivizing Reasoning Capability in LLMs via Reinforcement Learning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https://arxiv.org/abs/2501.12948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07363" y="4015145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Qwen2 technical report [2407.10671] Qwen2 Technical Report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07363" y="4352687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LLM.int4: 4-bit Quantization for Large Language Models. arXiv.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https://arxiv.org/abs/2212.09720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07363" y="4690229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DeepSpeed: Accelerating Transformer Training and Inference. Microsoft Research.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https://arxiv.org/abs/2007.00072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07363" y="5027771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FlashAttention: Fast and Memory-Efficient Attention for Transformers. NeurIPS.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https://arxiv.org/abs/2205.14135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07363" y="5365313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open-r1/OpenR1-Math-220k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https://huggingface.co/datasets/open-r1/OpenR1-Math-220k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807363" y="5702856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DigitalLearningGmbH/MATH-lighteval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https://huggingface.co/datasets/DigitalLearningGmbH/MATH-lighteval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807363" y="6040398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Cognitive Behaviors that Enable Self-Improving Reasoners, or, Four Habits of Highly Effective STaRs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https://arxiv.org/abs/2503.01307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807363" y="6377940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LoRA: Low-Rank Adaptation of Large Language Models [2106.09685] LoRA: Low-Rank Adaptation of Large Language Models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807363" y="6715482"/>
            <a:ext cx="1301567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LLM.int8(): 8-bit Matrix Multiplication for Transformers at Scale [2208.07339] LLM.int8(): 8-bit Matrix Multiplication for Transformers at Scale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807363" y="7053024"/>
            <a:ext cx="1301567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the Limits of Transfer Learning with a Unified Text-to-Text Transformer [1910.10683] Exploring the Limits of Transfer Learning with a Unified Text-to-Text Transformer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201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547" y="2464475"/>
            <a:ext cx="8428315" cy="505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Research Background and Project Objectives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7303770" y="3211949"/>
            <a:ext cx="22860" cy="3203258"/>
          </a:xfrm>
          <a:prstGeom prst="roundRect">
            <a:avLst>
              <a:gd name="adj" fmla="val 106047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6671429" y="3564136"/>
            <a:ext cx="484823" cy="22860"/>
          </a:xfrm>
          <a:prstGeom prst="roundRect">
            <a:avLst>
              <a:gd name="adj" fmla="val 106047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7133392" y="3393758"/>
            <a:ext cx="363617" cy="36361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7193994" y="3424059"/>
            <a:ext cx="2424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65547" y="3373517"/>
            <a:ext cx="594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Application of Large Language Models (LLMs) in Mathematical Reasoning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65547" y="4076462"/>
            <a:ext cx="5941576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of large-scale language models in solving mathematical problems has become an increasingly popular research focus.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474148" y="4372094"/>
            <a:ext cx="484823" cy="22860"/>
          </a:xfrm>
          <a:prstGeom prst="roundRect">
            <a:avLst>
              <a:gd name="adj" fmla="val 106047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7133392" y="4201716"/>
            <a:ext cx="363617" cy="36361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7193994" y="4232017"/>
            <a:ext cx="2424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123277" y="4181475"/>
            <a:ext cx="244649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Qwen2.5-Math Model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123277" y="4581406"/>
            <a:ext cx="5941576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Qwen LM team has developed a model focused on mathematical reasoning, which can solve complex algebra, geometry, and calculus problems.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671429" y="5268754"/>
            <a:ext cx="484823" cy="22860"/>
          </a:xfrm>
          <a:prstGeom prst="roundRect">
            <a:avLst>
              <a:gd name="adj" fmla="val 106047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7133392" y="5098375"/>
            <a:ext cx="363617" cy="36361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7193994" y="5128677"/>
            <a:ext cx="2424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4082891" y="5078135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Objectives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565547" y="5478066"/>
            <a:ext cx="5941576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local deployment optimization and reinforcement learning training, we aim to enhance the reasoning capabilities of Qwen2.5-Math in mathematical tasks.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565547" y="6778823"/>
            <a:ext cx="363617" cy="36361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21" name="Text 18"/>
          <p:cNvSpPr/>
          <p:nvPr/>
        </p:nvSpPr>
        <p:spPr>
          <a:xfrm>
            <a:off x="626150" y="6809125"/>
            <a:ext cx="2424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1090732" y="6778823"/>
            <a:ext cx="3866912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 the mathematical problem-solving ability of Qwen2.5-Math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5119211" y="6778823"/>
            <a:ext cx="363617" cy="36361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24" name="Text 21"/>
          <p:cNvSpPr/>
          <p:nvPr/>
        </p:nvSpPr>
        <p:spPr>
          <a:xfrm>
            <a:off x="5179814" y="6809125"/>
            <a:ext cx="2424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5644396" y="6778823"/>
            <a:ext cx="3866912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computational costs and improve reasoning speed</a:t>
            </a:r>
            <a:endParaRPr lang="en-US" sz="1550" dirty="0"/>
          </a:p>
        </p:txBody>
      </p:sp>
      <p:sp>
        <p:nvSpPr>
          <p:cNvPr id="26" name="Shape 23"/>
          <p:cNvSpPr/>
          <p:nvPr/>
        </p:nvSpPr>
        <p:spPr>
          <a:xfrm>
            <a:off x="9672876" y="6778823"/>
            <a:ext cx="363617" cy="36361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27" name="Text 24"/>
          <p:cNvSpPr/>
          <p:nvPr/>
        </p:nvSpPr>
        <p:spPr>
          <a:xfrm>
            <a:off x="9733478" y="6809125"/>
            <a:ext cx="2424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8" name="Text 25"/>
          <p:cNvSpPr/>
          <p:nvPr/>
        </p:nvSpPr>
        <p:spPr>
          <a:xfrm>
            <a:off x="10198060" y="6778823"/>
            <a:ext cx="3866912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Further improve performance using Supervised Fine-Tuning (SFT) and Reward-Guided Policy Optimization (GRPO)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7" y="1302187"/>
            <a:ext cx="4926687" cy="56252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0069" y="616387"/>
            <a:ext cx="5598081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Workflow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270069" y="1903809"/>
            <a:ext cx="503753" cy="503753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6" name="Text 2"/>
          <p:cNvSpPr/>
          <p:nvPr/>
        </p:nvSpPr>
        <p:spPr>
          <a:xfrm>
            <a:off x="6353949" y="1945719"/>
            <a:ext cx="335875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6997660" y="1903809"/>
            <a:ext cx="2948821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Basic model deployment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6997660" y="2877741"/>
            <a:ext cx="2948821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pre-trained Qwen2.5-Math model to solve the deployment problem.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0319" y="1903809"/>
            <a:ext cx="503753" cy="503753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0" name="Text 6"/>
          <p:cNvSpPr/>
          <p:nvPr/>
        </p:nvSpPr>
        <p:spPr>
          <a:xfrm>
            <a:off x="10254198" y="1945719"/>
            <a:ext cx="335875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10897910" y="1903809"/>
            <a:ext cx="2948821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Supervised Fine-tuning (SFT)</a:t>
            </a:r>
            <a:endParaRPr lang="en-US" sz="2600" dirty="0"/>
          </a:p>
        </p:txBody>
      </p:sp>
      <p:sp>
        <p:nvSpPr>
          <p:cNvPr id="12" name="Text 8"/>
          <p:cNvSpPr/>
          <p:nvPr/>
        </p:nvSpPr>
        <p:spPr>
          <a:xfrm>
            <a:off x="10897910" y="2877741"/>
            <a:ext cx="2948821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the model to improve mathematical reasoning accuracy.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70069" y="4786432"/>
            <a:ext cx="503753" cy="503753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4" name="Text 10"/>
          <p:cNvSpPr/>
          <p:nvPr/>
        </p:nvSpPr>
        <p:spPr>
          <a:xfrm>
            <a:off x="6353949" y="4828342"/>
            <a:ext cx="335875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6997660" y="4786432"/>
            <a:ext cx="2948821" cy="1259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GRPO reinforcement learning</a:t>
            </a:r>
            <a:endParaRPr lang="en-US" sz="2600" dirty="0"/>
          </a:p>
        </p:txBody>
      </p:sp>
      <p:sp>
        <p:nvSpPr>
          <p:cNvPr id="16" name="Text 12"/>
          <p:cNvSpPr/>
          <p:nvPr/>
        </p:nvSpPr>
        <p:spPr>
          <a:xfrm>
            <a:off x="6997660" y="6180177"/>
            <a:ext cx="2948821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the model's reasoning strategy and performance through reinforcement learning.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0170319" y="4786432"/>
            <a:ext cx="503753" cy="503753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8" name="Text 14"/>
          <p:cNvSpPr/>
          <p:nvPr/>
        </p:nvSpPr>
        <p:spPr>
          <a:xfrm>
            <a:off x="10254198" y="4828342"/>
            <a:ext cx="335875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10897910" y="4786432"/>
            <a:ext cx="2948821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Testing and Evaluation</a:t>
            </a:r>
            <a:endParaRPr lang="en-US" sz="2600" dirty="0"/>
          </a:p>
        </p:txBody>
      </p:sp>
      <p:sp>
        <p:nvSpPr>
          <p:cNvPr id="20" name="Text 16"/>
          <p:cNvSpPr/>
          <p:nvPr/>
        </p:nvSpPr>
        <p:spPr>
          <a:xfrm>
            <a:off x="10897910" y="5760363"/>
            <a:ext cx="2948821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the performance of the optimized model to ensure its superior performance in mathematical tasks.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5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" y="2764036"/>
            <a:ext cx="5131951" cy="566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 Model Deployment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4365" y="3806071"/>
            <a:ext cx="407789" cy="40778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702290" y="3840004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23367" y="3806071"/>
            <a:ext cx="228909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Computing resources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23367" y="4197906"/>
            <a:ext cx="6001226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Qwen2.5-Math pre-trained model can significantly save computing resources and avoid training from scratch.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405807" y="3806071"/>
            <a:ext cx="407789" cy="40778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7473732" y="3840004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994809" y="3806071"/>
            <a:ext cx="3232071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Mathematical reasoning ability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94809" y="4197906"/>
            <a:ext cx="6001226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performs well on mathematical tasks, especially on datasets such as MATH-500.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4365" y="5162788"/>
            <a:ext cx="407789" cy="40778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702290" y="5196721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223367" y="5162788"/>
            <a:ext cx="2265640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Compatibility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223367" y="5554623"/>
            <a:ext cx="1277266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Compatible with tools such as Hugging Face and DeepSpeed, making deployment easy.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34365" y="6252210"/>
            <a:ext cx="407789" cy="40778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702290" y="6286143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223367" y="6252210"/>
            <a:ext cx="354889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Computing resource optimization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23367" y="6644045"/>
            <a:ext cx="1277266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4-bit quantization: Reduces video memory usage and ensures that the 7B version can run on a GPU with 24GB video memory.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223367" y="7042666"/>
            <a:ext cx="1277266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DeepSpeed ​​&amp; vLLM distributed reasoning: Distributed reasoning technology improves reasoning efficiency.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1223367" y="7441287"/>
            <a:ext cx="1277266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Flash Attention accelerates reasoning: Optimizes model reasoning speed and reduces computing overhead.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4947"/>
            <a:ext cx="712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 and Partial Fine-Tuning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25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8950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 Fine-Tuning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342924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Refers to training and adjusting all the parameters of the entire pre-trained model to adapt to the data of a specific task or domain.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8525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8" name="Text 6"/>
          <p:cNvSpPr/>
          <p:nvPr/>
        </p:nvSpPr>
        <p:spPr>
          <a:xfrm>
            <a:off x="7513737" y="38950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Partial Fine-Tuning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4342924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Refers to training and adjusting only a small portion of the parameters of a pre-trained model, or adapting to specific tasks by adding a few extra parameters.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279" y="597813"/>
            <a:ext cx="13217843" cy="126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</a:t>
            </a:r>
            <a:r>
              <a:rPr lang="en-US" sz="39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Difference</a:t>
            </a:r>
            <a:r>
              <a:rPr lang="en-US" sz="3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Between Full Fine-Tuning and Partial Fine-Tuning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6279" y="2262783"/>
            <a:ext cx="13217843" cy="3360777"/>
          </a:xfrm>
          <a:prstGeom prst="roundRect">
            <a:avLst>
              <a:gd name="adj" fmla="val 5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713899" y="2270403"/>
            <a:ext cx="13201174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17377" y="2399109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difference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21022" y="2399109"/>
            <a:ext cx="398859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fine-tuning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720858" y="2399109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Partial fine-tuning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13899" y="2850713"/>
            <a:ext cx="13201174" cy="9032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17377" y="2979420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1.Parameter update range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21022" y="2979420"/>
            <a:ext cx="398859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all parameters of the model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720858" y="2979420"/>
            <a:ext cx="399240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some parameters or add a few parameters.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13899" y="3753922"/>
            <a:ext cx="13201174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17377" y="3882628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2.Computational resource requirements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21022" y="3882628"/>
            <a:ext cx="398859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high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20858" y="3882628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Medium-low or low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13899" y="4334232"/>
            <a:ext cx="13201174" cy="5803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17377" y="4462939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3.Training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time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21022" y="4462939"/>
            <a:ext cx="398859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Usually very long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720858" y="4462939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Relatively short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13899" y="4914543"/>
            <a:ext cx="13201174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917377" y="5043249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4.Fine-tuning effect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321022" y="5043249"/>
            <a:ext cx="398859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Relatively obvious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720858" y="5043249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Relatively small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917377" y="5623560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5321022" y="5623560"/>
            <a:ext cx="398859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720858" y="5623560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917377" y="6203871"/>
            <a:ext cx="39924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5321022" y="6203871"/>
            <a:ext cx="3988594" cy="1291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9720858" y="6203871"/>
            <a:ext cx="399240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188BC1A9-5BBF-8C84-8935-2B565779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825" y="909876"/>
            <a:ext cx="6616541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SFT supervised fine-tuning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825" y="1879044"/>
            <a:ext cx="7677150" cy="5440680"/>
          </a:xfrm>
          <a:prstGeom prst="roundRect">
            <a:avLst>
              <a:gd name="adj" fmla="val 5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7445" y="1886664"/>
            <a:ext cx="7661910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995" y="202001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71760" y="202001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describe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7445" y="2488644"/>
            <a:ext cx="7661910" cy="16078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6995" y="262199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SFT (Supervised Fine-tuning)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271760" y="2621994"/>
            <a:ext cx="3408045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base model is fine-tuned using standard supervised learning to improve its accuracy in math problem solving.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7445" y="4096464"/>
            <a:ext cx="7661910" cy="1943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6995" y="422981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LoRA (Low Rank Adaptation)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271760" y="4229814"/>
            <a:ext cx="3408045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fine-tuning method improves the fine-tuning efficiency by reducing computational complexity and the number of parameters.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27445" y="6039564"/>
            <a:ext cx="7661910" cy="12725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36995" y="617291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fine-tuning (None)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271760" y="6172914"/>
            <a:ext cx="3408045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some cases, the base model is used directly for inference without additional fine-tuning.</a:t>
            </a:r>
            <a:endParaRPr lang="en-US" sz="1650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E2FBF194-1B5E-4FF5-AB1F-F5E14444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56" y="1417200"/>
            <a:ext cx="4926687" cy="56252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300" y="540782"/>
            <a:ext cx="6899791" cy="61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Principle of LoRA and SFT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8300" y="1548646"/>
            <a:ext cx="13253799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LoRA’s core idea lies in decomposing the original parameter matrix through the product of low-rank matrices, thereby reducing the number of adjustable parameters.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39" y="4113609"/>
            <a:ext cx="9889892" cy="123622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482" y="5771318"/>
            <a:ext cx="9747849" cy="11950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88300" y="7401401"/>
            <a:ext cx="132537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8CCDD2-663D-1901-7205-C63AFEDDE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44" y="2620289"/>
            <a:ext cx="7466120" cy="11306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501"/>
            <a:ext cx="7957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Principle of LoRA and SFT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29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SFT employs an end-to-end full parameter update method. Its optimization objective equation can be expressed as: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7160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10B501-4247-A02D-8064-A7D0D25A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00" y="3363552"/>
            <a:ext cx="6005530" cy="1532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1488</Words>
  <Application>Microsoft Office PowerPoint</Application>
  <PresentationFormat>自定义</PresentationFormat>
  <Paragraphs>221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Inter</vt:lpstr>
      <vt:lpstr>Instrument Sans Medium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yn s</cp:lastModifiedBy>
  <cp:revision>9</cp:revision>
  <dcterms:created xsi:type="dcterms:W3CDTF">2025-03-07T16:11:22Z</dcterms:created>
  <dcterms:modified xsi:type="dcterms:W3CDTF">2025-03-08T02:06:53Z</dcterms:modified>
</cp:coreProperties>
</file>